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32" r:id="rId2"/>
    <p:sldId id="333" r:id="rId3"/>
    <p:sldId id="266" r:id="rId4"/>
    <p:sldId id="267" r:id="rId5"/>
    <p:sldId id="327" r:id="rId6"/>
    <p:sldId id="329" r:id="rId7"/>
    <p:sldId id="318" r:id="rId8"/>
    <p:sldId id="315" r:id="rId9"/>
    <p:sldId id="316" r:id="rId10"/>
    <p:sldId id="317" r:id="rId11"/>
    <p:sldId id="319" r:id="rId12"/>
    <p:sldId id="331" r:id="rId13"/>
    <p:sldId id="325" r:id="rId14"/>
    <p:sldId id="326" r:id="rId15"/>
    <p:sldId id="291" r:id="rId16"/>
    <p:sldId id="258" r:id="rId17"/>
    <p:sldId id="297" r:id="rId18"/>
    <p:sldId id="323" r:id="rId19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84833316-11F9-4FE8-9AD0-D9F9384ABF53}">
          <p14:sldIdLst>
            <p14:sldId id="332"/>
            <p14:sldId id="333"/>
            <p14:sldId id="266"/>
            <p14:sldId id="267"/>
            <p14:sldId id="327"/>
            <p14:sldId id="329"/>
            <p14:sldId id="318"/>
            <p14:sldId id="315"/>
            <p14:sldId id="316"/>
            <p14:sldId id="317"/>
            <p14:sldId id="319"/>
            <p14:sldId id="331"/>
            <p14:sldId id="325"/>
            <p14:sldId id="326"/>
            <p14:sldId id="291"/>
          </p14:sldIdLst>
        </p14:section>
        <p14:section name="未命名的章節" id="{8F38C489-FD08-44C8-B3E1-90B71471C994}">
          <p14:sldIdLst>
            <p14:sldId id="258"/>
            <p14:sldId id="297"/>
            <p14:sldId id="3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90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46605-54B6-4B49-A2D7-C5ECFC7AC34D}" type="datetimeFigureOut">
              <a:rPr lang="zh-HK" altLang="en-US" smtClean="0"/>
              <a:t>8/11/2024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6807-A767-460C-87DE-4E5E985CC5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7168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6E31F9-F60E-46AB-BC01-2233462A2B82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290" y="4343179"/>
            <a:ext cx="5485420" cy="411435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HK" altLang="zh-H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0CAA-67D4-405D-A184-3FEB222EC298}" type="datetimeFigureOut">
              <a:rPr lang="zh-HK" altLang="en-US" smtClean="0"/>
              <a:t>8/11/2024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E4EF-51DE-47A2-B510-F216AA0199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64543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0CAA-67D4-405D-A184-3FEB222EC298}" type="datetimeFigureOut">
              <a:rPr lang="zh-HK" altLang="en-US" smtClean="0"/>
              <a:t>8/11/2024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E4EF-51DE-47A2-B510-F216AA0199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37996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0CAA-67D4-405D-A184-3FEB222EC298}" type="datetimeFigureOut">
              <a:rPr lang="zh-HK" altLang="en-US" smtClean="0"/>
              <a:t>8/11/2024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E4EF-51DE-47A2-B510-F216AA0199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750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0CAA-67D4-405D-A184-3FEB222EC298}" type="datetimeFigureOut">
              <a:rPr lang="zh-HK" altLang="en-US" smtClean="0"/>
              <a:t>8/11/2024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E4EF-51DE-47A2-B510-F216AA0199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0009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0CAA-67D4-405D-A184-3FEB222EC298}" type="datetimeFigureOut">
              <a:rPr lang="zh-HK" altLang="en-US" smtClean="0"/>
              <a:t>8/11/2024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E4EF-51DE-47A2-B510-F216AA0199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1528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0CAA-67D4-405D-A184-3FEB222EC298}" type="datetimeFigureOut">
              <a:rPr lang="zh-HK" altLang="en-US" smtClean="0"/>
              <a:t>8/11/2024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E4EF-51DE-47A2-B510-F216AA0199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2589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0CAA-67D4-405D-A184-3FEB222EC298}" type="datetimeFigureOut">
              <a:rPr lang="zh-HK" altLang="en-US" smtClean="0"/>
              <a:t>8/11/2024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E4EF-51DE-47A2-B510-F216AA0199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24042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0CAA-67D4-405D-A184-3FEB222EC298}" type="datetimeFigureOut">
              <a:rPr lang="zh-HK" altLang="en-US" smtClean="0"/>
              <a:t>8/11/2024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E4EF-51DE-47A2-B510-F216AA0199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4214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0CAA-67D4-405D-A184-3FEB222EC298}" type="datetimeFigureOut">
              <a:rPr lang="zh-HK" altLang="en-US" smtClean="0"/>
              <a:t>8/11/2024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E4EF-51DE-47A2-B510-F216AA0199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745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0CAA-67D4-405D-A184-3FEB222EC298}" type="datetimeFigureOut">
              <a:rPr lang="zh-HK" altLang="en-US" smtClean="0"/>
              <a:t>8/11/2024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E4EF-51DE-47A2-B510-F216AA0199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94684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0CAA-67D4-405D-A184-3FEB222EC298}" type="datetimeFigureOut">
              <a:rPr lang="zh-HK" altLang="en-US" smtClean="0"/>
              <a:t>8/11/2024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E4EF-51DE-47A2-B510-F216AA0199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5409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90CAA-67D4-405D-A184-3FEB222EC298}" type="datetimeFigureOut">
              <a:rPr lang="zh-HK" altLang="en-US" smtClean="0"/>
              <a:t>8/11/2024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1E4EF-51DE-47A2-B510-F216AA0199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8858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kp.edu.h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ZXhQ5Toyi4&amp;t=577s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8000" dirty="0">
                <a:solidFill>
                  <a:srgbClr val="FF0000"/>
                </a:solidFill>
              </a:rPr>
              <a:t>今日程序</a:t>
            </a:r>
            <a:endParaRPr lang="zh-HK" altLang="en-US" sz="8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HK" sz="8000" dirty="0"/>
              <a:t>F3</a:t>
            </a:r>
            <a:r>
              <a:rPr lang="zh-TW" altLang="en-US" sz="8000" dirty="0"/>
              <a:t>升</a:t>
            </a:r>
            <a:r>
              <a:rPr lang="en-US" altLang="zh-TW" sz="8000" dirty="0"/>
              <a:t>F4</a:t>
            </a:r>
            <a:r>
              <a:rPr lang="zh-HK" altLang="en-US" sz="8000" dirty="0"/>
              <a:t>選科制度</a:t>
            </a:r>
            <a:endParaRPr lang="en-US" altLang="zh-HK" sz="8000" dirty="0"/>
          </a:p>
          <a:p>
            <a:pPr marL="514350" indent="-514350">
              <a:buFont typeface="+mj-lt"/>
              <a:buAutoNum type="arabicPeriod"/>
            </a:pPr>
            <a:r>
              <a:rPr lang="zh-HK" altLang="en-US" sz="8000" dirty="0"/>
              <a:t>高中選科策略</a:t>
            </a:r>
            <a:endParaRPr lang="en-US" altLang="zh-HK" sz="8000" dirty="0"/>
          </a:p>
          <a:p>
            <a:pPr marL="514350" indent="-514350">
              <a:buFont typeface="+mj-lt"/>
              <a:buAutoNum type="arabicPeriod"/>
            </a:pPr>
            <a:r>
              <a:rPr lang="zh-HK" altLang="en-US" sz="8000" dirty="0"/>
              <a:t>問答時間</a:t>
            </a:r>
          </a:p>
        </p:txBody>
      </p:sp>
    </p:spTree>
    <p:extLst>
      <p:ext uri="{BB962C8B-B14F-4D97-AF65-F5344CB8AC3E}">
        <p14:creationId xmlns:p14="http://schemas.microsoft.com/office/powerpoint/2010/main" val="75870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F28632-6994-41F8-A630-234A7CE1901C}"/>
              </a:ext>
            </a:extLst>
          </p:cNvPr>
          <p:cNvSpPr txBox="1"/>
          <p:nvPr/>
        </p:nvSpPr>
        <p:spPr>
          <a:xfrm>
            <a:off x="348712" y="1845268"/>
            <a:ext cx="87952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減去</a:t>
            </a:r>
            <a:r>
              <a:rPr lang="en-HK" altLang="zh-TW" sz="5400" b="1" dirty="0" smtClean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4A33</a:t>
            </a:r>
            <a:r>
              <a:rPr lang="zh-TW" altLang="en-US" sz="5400" b="1" dirty="0" smtClean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位</a:t>
            </a:r>
            <a:r>
              <a:rPr lang="zh-TW" altLang="en-US" sz="540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同學後，</a:t>
            </a:r>
            <a:r>
              <a:rPr lang="zh-TW" altLang="en-US" sz="5400" b="1" dirty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隨後全年總成績最好的</a:t>
            </a:r>
            <a:r>
              <a:rPr lang="en-HK" altLang="zh-TW" sz="5400" b="1" dirty="0" smtClean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33</a:t>
            </a:r>
            <a:r>
              <a:rPr lang="zh-TW" altLang="en-US" sz="5400" b="1" dirty="0" smtClean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位</a:t>
            </a:r>
            <a:r>
              <a:rPr lang="zh-TW" altLang="en-US" sz="5400" b="1" dirty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同學入讀</a:t>
            </a:r>
            <a:r>
              <a:rPr lang="en-HK" altLang="zh-TW" sz="5400" b="1" dirty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4B</a:t>
            </a:r>
            <a:r>
              <a:rPr lang="zh-TW" altLang="en-US" sz="5400" b="1" dirty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。</a:t>
            </a:r>
            <a:endParaRPr lang="en-HK" altLang="zh-TW" sz="5400" b="1" dirty="0">
              <a:solidFill>
                <a:srgbClr val="FF00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zh-TW" altLang="en-US" sz="5400" b="1" dirty="0">
                <a:solidFill>
                  <a:srgbClr val="00B05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其餘同學安排入讀</a:t>
            </a:r>
            <a:r>
              <a:rPr lang="en-HK" altLang="zh-TW" sz="5400" b="1" dirty="0">
                <a:solidFill>
                  <a:srgbClr val="00B05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HK" sz="5400" b="1" dirty="0">
                <a:solidFill>
                  <a:srgbClr val="00B05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4C,4D </a:t>
            </a:r>
            <a:endParaRPr lang="en-HK" sz="5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54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86D2BB-48E3-4C8E-A55D-497F09F4ADFF}"/>
              </a:ext>
            </a:extLst>
          </p:cNvPr>
          <p:cNvSpPr txBox="1"/>
          <p:nvPr/>
        </p:nvSpPr>
        <p:spPr>
          <a:xfrm>
            <a:off x="1179195" y="1395888"/>
            <a:ext cx="7799070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4950" b="1" dirty="0">
                <a:highlight>
                  <a:srgbClr val="00FF00"/>
                </a:highlight>
              </a:rPr>
              <a:t>X1, X2, X3 </a:t>
            </a:r>
            <a:r>
              <a:rPr lang="zh-HK" altLang="en-US" sz="4950" b="1" dirty="0">
                <a:highlight>
                  <a:srgbClr val="00FF00"/>
                </a:highlight>
              </a:rPr>
              <a:t>的組合</a:t>
            </a:r>
          </a:p>
        </p:txBody>
      </p:sp>
      <p:graphicFrame>
        <p:nvGraphicFramePr>
          <p:cNvPr id="5" name="表格 9">
            <a:extLst>
              <a:ext uri="{FF2B5EF4-FFF2-40B4-BE49-F238E27FC236}">
                <a16:creationId xmlns:a16="http://schemas.microsoft.com/office/drawing/2014/main" id="{CB6E225C-5E59-4E50-A2E8-A1170286D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345905"/>
              </p:ext>
            </p:extLst>
          </p:nvPr>
        </p:nvGraphicFramePr>
        <p:xfrm>
          <a:off x="539551" y="2176979"/>
          <a:ext cx="7920880" cy="27641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110">
                  <a:extLst>
                    <a:ext uri="{9D8B030D-6E8A-4147-A177-3AD203B41FA5}">
                      <a16:colId xmlns:a16="http://schemas.microsoft.com/office/drawing/2014/main" val="1451943421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2943318549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3183351727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258015301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2170513952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1347925032"/>
                    </a:ext>
                  </a:extLst>
                </a:gridCol>
                <a:gridCol w="1980220">
                  <a:extLst>
                    <a:ext uri="{9D8B030D-6E8A-4147-A177-3AD203B41FA5}">
                      <a16:colId xmlns:a16="http://schemas.microsoft.com/office/drawing/2014/main" val="40118713"/>
                    </a:ext>
                  </a:extLst>
                </a:gridCol>
              </a:tblGrid>
              <a:tr h="940387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3300" dirty="0">
                          <a:solidFill>
                            <a:srgbClr val="FF0000"/>
                          </a:solidFill>
                        </a:rPr>
                        <a:t>X1</a:t>
                      </a:r>
                      <a:endParaRPr lang="zh-HK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>
                          <a:solidFill>
                            <a:srgbClr val="FF0000"/>
                          </a:solidFill>
                        </a:rPr>
                        <a:t>化學</a:t>
                      </a:r>
                      <a:endParaRPr lang="en-US" altLang="zh-TW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>
                          <a:solidFill>
                            <a:srgbClr val="FF0000"/>
                          </a:solidFill>
                        </a:rPr>
                        <a:t>中史</a:t>
                      </a:r>
                      <a:endParaRPr lang="zh-HK" altLang="en-US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>
                          <a:solidFill>
                            <a:srgbClr val="FF0000"/>
                          </a:solidFill>
                        </a:rPr>
                        <a:t>經濟</a:t>
                      </a:r>
                      <a:endParaRPr lang="zh-HK" altLang="en-US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>
                          <a:solidFill>
                            <a:srgbClr val="FF0000"/>
                          </a:solidFill>
                        </a:rPr>
                        <a:t>視藝</a:t>
                      </a:r>
                      <a:endParaRPr lang="zh-HK" altLang="en-US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>
                          <a:solidFill>
                            <a:srgbClr val="FF0000"/>
                          </a:solidFill>
                        </a:rPr>
                        <a:t>倫教</a:t>
                      </a:r>
                      <a:endParaRPr lang="zh-HK" altLang="en-US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700" b="1" dirty="0" smtClean="0">
                          <a:solidFill>
                            <a:srgbClr val="FF0000"/>
                          </a:solidFill>
                        </a:rPr>
                        <a:t>物理</a:t>
                      </a:r>
                      <a:endParaRPr lang="zh-HK" altLang="en-US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68656485"/>
                  </a:ext>
                </a:extLst>
              </a:tr>
              <a:tr h="932262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3300" dirty="0">
                          <a:solidFill>
                            <a:srgbClr val="00B0F0"/>
                          </a:solidFill>
                        </a:rPr>
                        <a:t>X2</a:t>
                      </a:r>
                      <a:endParaRPr lang="zh-HK" altLang="en-US" sz="3300" dirty="0">
                        <a:solidFill>
                          <a:srgbClr val="00B0F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>
                          <a:solidFill>
                            <a:srgbClr val="00B0F0"/>
                          </a:solidFill>
                        </a:rPr>
                        <a:t>生物</a:t>
                      </a:r>
                      <a:endParaRPr lang="zh-HK" altLang="en-US" sz="2700" b="1" dirty="0">
                        <a:solidFill>
                          <a:srgbClr val="00B0F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>
                          <a:solidFill>
                            <a:srgbClr val="00B0F0"/>
                          </a:solidFill>
                        </a:rPr>
                        <a:t>歷史</a:t>
                      </a:r>
                      <a:endParaRPr lang="zh-HK" altLang="en-US" sz="2700" b="1" dirty="0">
                        <a:solidFill>
                          <a:srgbClr val="00B0F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>
                          <a:solidFill>
                            <a:srgbClr val="00B0F0"/>
                          </a:solidFill>
                        </a:rPr>
                        <a:t>地理</a:t>
                      </a:r>
                      <a:endParaRPr lang="zh-HK" altLang="en-US" sz="2700" b="1" dirty="0">
                        <a:solidFill>
                          <a:srgbClr val="00B0F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>
                          <a:solidFill>
                            <a:srgbClr val="00B0F0"/>
                          </a:solidFill>
                        </a:rPr>
                        <a:t>體育</a:t>
                      </a:r>
                      <a:endParaRPr lang="zh-HK" altLang="en-US" sz="2700" b="1" dirty="0">
                        <a:solidFill>
                          <a:srgbClr val="00B0F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2700" b="1" dirty="0">
                          <a:solidFill>
                            <a:srgbClr val="00B0F0"/>
                          </a:solidFill>
                        </a:rPr>
                        <a:t>ICT</a:t>
                      </a:r>
                      <a:endParaRPr lang="zh-HK" altLang="en-US" sz="2700" b="1" dirty="0">
                        <a:solidFill>
                          <a:srgbClr val="00B0F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70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旅款</a:t>
                      </a:r>
                      <a:endParaRPr lang="zh-HK" altLang="en-US" sz="2700" b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1748488"/>
                  </a:ext>
                </a:extLst>
              </a:tr>
              <a:tr h="719640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3300" dirty="0">
                          <a:solidFill>
                            <a:srgbClr val="00B050"/>
                          </a:solidFill>
                        </a:rPr>
                        <a:t>X3</a:t>
                      </a:r>
                      <a:endParaRPr lang="zh-HK" altLang="en-US" sz="3300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700" b="1" dirty="0">
                          <a:solidFill>
                            <a:srgbClr val="00B050"/>
                          </a:solidFill>
                        </a:rPr>
                        <a:t>Chem</a:t>
                      </a:r>
                    </a:p>
                    <a:p>
                      <a:pPr algn="ctr"/>
                      <a:endParaRPr lang="zh-HK" altLang="en-US" sz="27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2700" b="1" dirty="0">
                          <a:solidFill>
                            <a:srgbClr val="00B050"/>
                          </a:solidFill>
                        </a:rPr>
                        <a:t>M2</a:t>
                      </a:r>
                      <a:endParaRPr lang="zh-HK" altLang="en-US" sz="27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2700" b="1" dirty="0">
                          <a:solidFill>
                            <a:srgbClr val="00B050"/>
                          </a:solidFill>
                        </a:rPr>
                        <a:t>ICT</a:t>
                      </a:r>
                      <a:endParaRPr lang="zh-HK" altLang="en-US" sz="27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/>
                </a:tc>
                <a:tc gridSpan="3">
                  <a:txBody>
                    <a:bodyPr/>
                    <a:lstStyle/>
                    <a:p>
                      <a:pPr algn="ctr"/>
                      <a:endParaRPr lang="zh-HK" altLang="en-US" sz="2700" b="1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zh-HK" altLang="en-US" sz="2700" b="1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zh-HK" altLang="en-US" sz="27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06461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4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86D2BB-48E3-4C8E-A55D-497F09F4ADFF}"/>
              </a:ext>
            </a:extLst>
          </p:cNvPr>
          <p:cNvSpPr txBox="1"/>
          <p:nvPr/>
        </p:nvSpPr>
        <p:spPr>
          <a:xfrm>
            <a:off x="1179195" y="1395888"/>
            <a:ext cx="7799070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4950" b="1" dirty="0">
                <a:highlight>
                  <a:srgbClr val="00FF00"/>
                </a:highlight>
              </a:rPr>
              <a:t>X1, X2, X3 </a:t>
            </a:r>
            <a:r>
              <a:rPr lang="zh-HK" altLang="en-US" sz="4950" b="1" dirty="0">
                <a:highlight>
                  <a:srgbClr val="00FF00"/>
                </a:highlight>
              </a:rPr>
              <a:t>的組合</a:t>
            </a:r>
          </a:p>
        </p:txBody>
      </p:sp>
      <p:graphicFrame>
        <p:nvGraphicFramePr>
          <p:cNvPr id="5" name="表格 9">
            <a:extLst>
              <a:ext uri="{FF2B5EF4-FFF2-40B4-BE49-F238E27FC236}">
                <a16:creationId xmlns:a16="http://schemas.microsoft.com/office/drawing/2014/main" id="{CB6E225C-5E59-4E50-A2E8-A1170286D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698213"/>
              </p:ext>
            </p:extLst>
          </p:nvPr>
        </p:nvGraphicFramePr>
        <p:xfrm>
          <a:off x="755576" y="2414584"/>
          <a:ext cx="7848872" cy="34331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1109">
                  <a:extLst>
                    <a:ext uri="{9D8B030D-6E8A-4147-A177-3AD203B41FA5}">
                      <a16:colId xmlns:a16="http://schemas.microsoft.com/office/drawing/2014/main" val="1451943421"/>
                    </a:ext>
                  </a:extLst>
                </a:gridCol>
                <a:gridCol w="1107123">
                  <a:extLst>
                    <a:ext uri="{9D8B030D-6E8A-4147-A177-3AD203B41FA5}">
                      <a16:colId xmlns:a16="http://schemas.microsoft.com/office/drawing/2014/main" val="294331854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18335172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580153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17051395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34792503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0118713"/>
                    </a:ext>
                  </a:extLst>
                </a:gridCol>
              </a:tblGrid>
              <a:tr h="1065076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3300" dirty="0" smtClean="0">
                          <a:solidFill>
                            <a:srgbClr val="FF0000"/>
                          </a:solidFill>
                        </a:rPr>
                        <a:t>X1</a:t>
                      </a:r>
                    </a:p>
                    <a:p>
                      <a:pPr algn="ctr"/>
                      <a:r>
                        <a:rPr lang="zh-TW" altLang="en-US" sz="2000" b="1" dirty="0" smtClean="0">
                          <a:solidFill>
                            <a:schemeClr val="tx1"/>
                          </a:solidFill>
                        </a:rPr>
                        <a:t>填</a:t>
                      </a:r>
                      <a:r>
                        <a:rPr lang="en-US" altLang="zh-HK" sz="2400" b="1" dirty="0" smtClean="0">
                          <a:solidFill>
                            <a:schemeClr val="tx1"/>
                          </a:solidFill>
                        </a:rPr>
                        <a:t>1-6</a:t>
                      </a:r>
                      <a:endParaRPr lang="zh-HK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 smtClean="0">
                          <a:solidFill>
                            <a:srgbClr val="FF0000"/>
                          </a:solidFill>
                        </a:rPr>
                        <a:t>化學</a:t>
                      </a:r>
                      <a:endParaRPr lang="en-US" altLang="zh-TW" sz="27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altLang="zh-TW" sz="27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altLang="zh-TW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>
                          <a:solidFill>
                            <a:srgbClr val="FF0000"/>
                          </a:solidFill>
                        </a:rPr>
                        <a:t>中</a:t>
                      </a:r>
                      <a:r>
                        <a:rPr lang="zh-TW" altLang="en-US" sz="2700" b="1" dirty="0" smtClean="0">
                          <a:solidFill>
                            <a:srgbClr val="FF0000"/>
                          </a:solidFill>
                        </a:rPr>
                        <a:t>史</a:t>
                      </a:r>
                      <a:endParaRPr lang="en-US" altLang="zh-TW" sz="27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altLang="zh-TW" sz="27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HK" altLang="en-US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 smtClean="0">
                          <a:solidFill>
                            <a:srgbClr val="FF0000"/>
                          </a:solidFill>
                        </a:rPr>
                        <a:t>經濟</a:t>
                      </a:r>
                      <a:endParaRPr lang="en-US" altLang="zh-TW" sz="27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altLang="zh-TW" sz="27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HK" altLang="en-US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>
                          <a:solidFill>
                            <a:srgbClr val="FF0000"/>
                          </a:solidFill>
                        </a:rPr>
                        <a:t>視</a:t>
                      </a:r>
                      <a:r>
                        <a:rPr lang="zh-TW" altLang="en-US" sz="2700" b="1" dirty="0" smtClean="0">
                          <a:solidFill>
                            <a:srgbClr val="FF0000"/>
                          </a:solidFill>
                        </a:rPr>
                        <a:t>藝</a:t>
                      </a:r>
                      <a:endParaRPr lang="en-US" altLang="zh-TW" sz="27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altLang="zh-TW" sz="27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HK" altLang="en-US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>
                          <a:solidFill>
                            <a:srgbClr val="FF0000"/>
                          </a:solidFill>
                        </a:rPr>
                        <a:t>倫</a:t>
                      </a:r>
                      <a:r>
                        <a:rPr lang="zh-TW" altLang="en-US" sz="2700" b="1" dirty="0" smtClean="0">
                          <a:solidFill>
                            <a:srgbClr val="FF0000"/>
                          </a:solidFill>
                        </a:rPr>
                        <a:t>教</a:t>
                      </a:r>
                      <a:endParaRPr lang="en-US" altLang="zh-TW" sz="27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altLang="zh-TW" sz="27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zh-HK" altLang="en-US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 smtClean="0">
                          <a:solidFill>
                            <a:srgbClr val="FF0000"/>
                          </a:solidFill>
                        </a:rPr>
                        <a:t>物理</a:t>
                      </a:r>
                      <a:endParaRPr lang="zh-HK" altLang="en-US" sz="27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altLang="zh-TW" sz="27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HK" altLang="en-US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68656485"/>
                  </a:ext>
                </a:extLst>
              </a:tr>
              <a:tr h="1065076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3300" dirty="0" smtClean="0">
                          <a:solidFill>
                            <a:srgbClr val="00B0F0"/>
                          </a:solidFill>
                        </a:rPr>
                        <a:t>X2</a:t>
                      </a:r>
                    </a:p>
                    <a:p>
                      <a:pPr marL="0" algn="ctr" defTabSz="914400" rtl="0" eaLnBrk="1" latinLnBrk="0" hangingPunct="1"/>
                      <a:r>
                        <a:rPr lang="zh-TW" altLang="en-US" sz="2400" b="1" dirty="0" smtClean="0">
                          <a:solidFill>
                            <a:schemeClr val="tx1"/>
                          </a:solidFill>
                        </a:rPr>
                        <a:t>填</a:t>
                      </a:r>
                      <a:r>
                        <a:rPr lang="en-US" altLang="zh-HK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1-6</a:t>
                      </a:r>
                      <a:endParaRPr lang="zh-HK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 smtClean="0">
                          <a:solidFill>
                            <a:srgbClr val="00B0F0"/>
                          </a:solidFill>
                        </a:rPr>
                        <a:t>生物</a:t>
                      </a:r>
                      <a:endParaRPr lang="en-US" altLang="zh-TW" sz="2700" b="1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r>
                        <a:rPr lang="en-US" altLang="zh-TW" sz="2700" b="1" dirty="0" smtClean="0">
                          <a:solidFill>
                            <a:srgbClr val="00B0F0"/>
                          </a:solidFill>
                        </a:rPr>
                        <a:t>3</a:t>
                      </a:r>
                      <a:endParaRPr lang="zh-HK" altLang="en-US" sz="2700" b="1" dirty="0">
                        <a:solidFill>
                          <a:srgbClr val="00B0F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 smtClean="0">
                          <a:solidFill>
                            <a:srgbClr val="00B0F0"/>
                          </a:solidFill>
                        </a:rPr>
                        <a:t>歷史</a:t>
                      </a:r>
                      <a:endParaRPr lang="en-US" altLang="zh-TW" sz="2700" b="1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r>
                        <a:rPr lang="en-US" altLang="zh-TW" sz="2700" b="1" dirty="0" smtClean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zh-HK" altLang="en-US" sz="2700" b="1" dirty="0">
                        <a:solidFill>
                          <a:srgbClr val="00B0F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 smtClean="0">
                          <a:solidFill>
                            <a:srgbClr val="00B0F0"/>
                          </a:solidFill>
                        </a:rPr>
                        <a:t>地理</a:t>
                      </a:r>
                      <a:endParaRPr lang="en-US" altLang="zh-TW" sz="2700" b="1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r>
                        <a:rPr lang="en-US" altLang="zh-TW" sz="2700" b="1" dirty="0" smtClean="0">
                          <a:solidFill>
                            <a:srgbClr val="00B0F0"/>
                          </a:solidFill>
                        </a:rPr>
                        <a:t>5</a:t>
                      </a:r>
                      <a:endParaRPr lang="zh-HK" altLang="en-US" sz="2700" b="1" dirty="0">
                        <a:solidFill>
                          <a:srgbClr val="00B0F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b="1" dirty="0" smtClean="0">
                          <a:solidFill>
                            <a:srgbClr val="00B0F0"/>
                          </a:solidFill>
                        </a:rPr>
                        <a:t>體育</a:t>
                      </a:r>
                      <a:endParaRPr lang="en-US" altLang="zh-TW" sz="2700" b="1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r>
                        <a:rPr lang="en-US" altLang="zh-TW" sz="2700" b="1" dirty="0" smtClean="0">
                          <a:solidFill>
                            <a:srgbClr val="00B0F0"/>
                          </a:solidFill>
                        </a:rPr>
                        <a:t>6</a:t>
                      </a:r>
                      <a:endParaRPr lang="zh-HK" altLang="en-US" sz="2700" b="1" dirty="0">
                        <a:solidFill>
                          <a:srgbClr val="00B0F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2700" b="1" dirty="0" smtClean="0">
                          <a:solidFill>
                            <a:srgbClr val="00B0F0"/>
                          </a:solidFill>
                        </a:rPr>
                        <a:t>ICT</a:t>
                      </a:r>
                    </a:p>
                    <a:p>
                      <a:pPr algn="ctr"/>
                      <a:r>
                        <a:rPr lang="en-US" altLang="zh-TW" sz="2700" b="1" dirty="0" smtClean="0">
                          <a:solidFill>
                            <a:srgbClr val="00B0F0"/>
                          </a:solidFill>
                        </a:rPr>
                        <a:t>4</a:t>
                      </a:r>
                      <a:endParaRPr lang="zh-HK" altLang="en-US" sz="2700" b="1" dirty="0">
                        <a:solidFill>
                          <a:srgbClr val="00B0F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70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旅款</a:t>
                      </a:r>
                      <a:endParaRPr lang="en-US" altLang="zh-TW" sz="2700" b="1" kern="1200" dirty="0" smtClean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70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HK" altLang="en-US" sz="2700" b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1748488"/>
                  </a:ext>
                </a:extLst>
              </a:tr>
              <a:tr h="1284435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3300" dirty="0" smtClean="0">
                          <a:solidFill>
                            <a:srgbClr val="00B050"/>
                          </a:solidFill>
                        </a:rPr>
                        <a:t>X3</a:t>
                      </a:r>
                    </a:p>
                    <a:p>
                      <a:pPr algn="ctr"/>
                      <a:r>
                        <a:rPr lang="zh-TW" altLang="en-US" sz="2400" b="1" dirty="0" smtClean="0">
                          <a:solidFill>
                            <a:schemeClr val="tx1"/>
                          </a:solidFill>
                        </a:rPr>
                        <a:t>填</a:t>
                      </a:r>
                      <a:r>
                        <a:rPr lang="en-US" altLang="zh-HK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1-3</a:t>
                      </a:r>
                      <a:endParaRPr lang="zh-HK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700" b="1" dirty="0" err="1" smtClean="0">
                          <a:solidFill>
                            <a:srgbClr val="00B050"/>
                          </a:solidFill>
                        </a:rPr>
                        <a:t>Chem</a:t>
                      </a:r>
                      <a:endParaRPr lang="en-US" altLang="zh-HK" sz="2700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en-US" altLang="zh-TW" sz="27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altLang="zh-HK" sz="27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zh-HK" altLang="en-US" sz="27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2700" b="1" dirty="0" smtClean="0">
                          <a:solidFill>
                            <a:srgbClr val="00B050"/>
                          </a:solidFill>
                        </a:rPr>
                        <a:t>M2</a:t>
                      </a:r>
                    </a:p>
                    <a:p>
                      <a:pPr algn="ctr"/>
                      <a:r>
                        <a:rPr lang="en-US" altLang="zh-TW" sz="27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zh-HK" altLang="en-US" sz="27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2700" b="1" dirty="0" smtClean="0">
                          <a:solidFill>
                            <a:srgbClr val="00B050"/>
                          </a:solidFill>
                        </a:rPr>
                        <a:t>ICT</a:t>
                      </a:r>
                    </a:p>
                    <a:p>
                      <a:pPr algn="ctr"/>
                      <a:r>
                        <a:rPr lang="en-US" altLang="zh-TW" sz="2700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zh-HK" altLang="en-US" sz="27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/>
                </a:tc>
                <a:tc gridSpan="3">
                  <a:txBody>
                    <a:bodyPr/>
                    <a:lstStyle/>
                    <a:p>
                      <a:pPr algn="ctr"/>
                      <a:endParaRPr lang="zh-HK" altLang="en-US" sz="2700" b="1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zh-HK" altLang="en-US" sz="2700" b="1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zh-HK" altLang="en-US" sz="27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06461180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539551" y="620688"/>
            <a:ext cx="8438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7030A0"/>
                </a:solidFill>
              </a:rPr>
              <a:t>填寫選科表例子 </a:t>
            </a:r>
            <a:r>
              <a:rPr lang="en-US" altLang="zh-TW" sz="3600" b="1" dirty="0" smtClean="0">
                <a:solidFill>
                  <a:srgbClr val="7030A0"/>
                </a:solidFill>
              </a:rPr>
              <a:t>(</a:t>
            </a:r>
            <a:r>
              <a:rPr lang="en-US" altLang="zh-TW" sz="3600" b="1" dirty="0" smtClean="0">
                <a:solidFill>
                  <a:schemeClr val="accent6">
                    <a:lumMod val="50000"/>
                  </a:schemeClr>
                </a:solidFill>
              </a:rPr>
              <a:t>1 </a:t>
            </a:r>
            <a:r>
              <a:rPr lang="zh-TW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代表你最喜歡的科目</a:t>
            </a:r>
            <a:r>
              <a:rPr lang="en-US" altLang="zh-TW" sz="3600" b="1" dirty="0" smtClean="0">
                <a:solidFill>
                  <a:srgbClr val="7030A0"/>
                </a:solidFill>
              </a:rPr>
              <a:t>)</a:t>
            </a:r>
            <a:endParaRPr lang="zh-TW" altLang="en-US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48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8000" dirty="0" smtClean="0"/>
              <a:t>同學</a:t>
            </a:r>
            <a:r>
              <a:rPr lang="zh-HK" altLang="en-US" sz="8000" dirty="0" smtClean="0"/>
              <a:t>選 </a:t>
            </a:r>
            <a:r>
              <a:rPr lang="en-US" altLang="zh-HK" sz="8000" dirty="0"/>
              <a:t>X</a:t>
            </a:r>
            <a:r>
              <a:rPr lang="zh-HK" altLang="en-US" sz="8000" dirty="0"/>
              <a:t>優先次序</a:t>
            </a:r>
            <a:endParaRPr lang="en-US" altLang="zh-HK" sz="8000" dirty="0"/>
          </a:p>
          <a:p>
            <a:pPr marL="0" indent="0" algn="ctr">
              <a:buNone/>
            </a:pPr>
            <a:r>
              <a:rPr lang="zh-HK" altLang="en-US" sz="8000" dirty="0"/>
              <a:t>按總成績排名</a:t>
            </a:r>
            <a:endParaRPr lang="en-US" altLang="zh-HK" sz="8000" dirty="0"/>
          </a:p>
        </p:txBody>
      </p:sp>
    </p:spTree>
    <p:extLst>
      <p:ext uri="{BB962C8B-B14F-4D97-AF65-F5344CB8AC3E}">
        <p14:creationId xmlns:p14="http://schemas.microsoft.com/office/powerpoint/2010/main" val="339436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67544" y="764704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0434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dirty="0"/>
                        <a:t>F3</a:t>
                      </a:r>
                      <a:endParaRPr lang="zh-HK" altLang="en-US" sz="54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5400" dirty="0"/>
                        <a:t>百分比重</a:t>
                      </a:r>
                      <a:endParaRPr lang="en-US" altLang="zh-HK" sz="54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524"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5400" dirty="0"/>
                        <a:t>上學期統測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dirty="0"/>
                        <a:t>15%</a:t>
                      </a:r>
                      <a:endParaRPr lang="zh-HK" altLang="en-US" sz="5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524"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5400" dirty="0"/>
                        <a:t>上學期考試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dirty="0"/>
                        <a:t>35%</a:t>
                      </a:r>
                      <a:endParaRPr lang="zh-HK" altLang="en-US" sz="5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524"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5400" dirty="0"/>
                        <a:t>下學期統測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dirty="0"/>
                        <a:t>15%</a:t>
                      </a:r>
                      <a:endParaRPr lang="zh-HK" altLang="en-US" sz="5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524"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5400" dirty="0"/>
                        <a:t>下學期考試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dirty="0"/>
                        <a:t>35%</a:t>
                      </a:r>
                      <a:endParaRPr lang="zh-HK" altLang="en-US" sz="5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6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968" y="1268760"/>
            <a:ext cx="9144000" cy="3312368"/>
          </a:xfrm>
        </p:spPr>
        <p:txBody>
          <a:bodyPr>
            <a:noAutofit/>
          </a:bodyPr>
          <a:lstStyle/>
          <a:p>
            <a:r>
              <a:rPr lang="en-US" altLang="zh-TW" sz="7200" dirty="0"/>
              <a:t/>
            </a:r>
            <a:br>
              <a:rPr lang="en-US" altLang="zh-TW" sz="7200" dirty="0"/>
            </a:br>
            <a:r>
              <a:rPr lang="zh-TW" altLang="en-US" sz="7200" dirty="0"/>
              <a:t>統測及考試後</a:t>
            </a:r>
            <a:r>
              <a:rPr lang="en-US" altLang="zh-TW" sz="7200" dirty="0"/>
              <a:t/>
            </a:r>
            <a:br>
              <a:rPr lang="en-US" altLang="zh-TW" sz="7200" dirty="0"/>
            </a:br>
            <a:r>
              <a:rPr lang="en-US" altLang="zh-TW" sz="7200" dirty="0"/>
              <a:t>F3</a:t>
            </a:r>
            <a:r>
              <a:rPr lang="zh-TW" altLang="en-US" sz="7200" dirty="0"/>
              <a:t>同學都會進行</a:t>
            </a:r>
            <a:r>
              <a:rPr lang="zh-TW" altLang="en-US" sz="9600" b="1" i="1" u="sng" dirty="0">
                <a:solidFill>
                  <a:srgbClr val="FF0000"/>
                </a:solidFill>
              </a:rPr>
              <a:t>試選</a:t>
            </a:r>
            <a:r>
              <a:rPr lang="en-US" altLang="zh-TW" sz="7200" dirty="0"/>
              <a:t/>
            </a:r>
            <a:br>
              <a:rPr lang="en-US" altLang="zh-TW" sz="7200" dirty="0"/>
            </a:br>
            <a:r>
              <a:rPr lang="en-US" altLang="zh-TW" sz="7200" dirty="0"/>
              <a:t/>
            </a:r>
            <a:br>
              <a:rPr lang="en-US" altLang="zh-TW" sz="7200" dirty="0"/>
            </a:br>
            <a:r>
              <a:rPr lang="zh-TW" altLang="en-US" sz="5400" dirty="0">
                <a:solidFill>
                  <a:srgbClr val="0070C0"/>
                </a:solidFill>
              </a:rPr>
              <a:t>試選結果獲得後會通知家長</a:t>
            </a:r>
            <a:endParaRPr lang="zh-TW" altLang="en-US" sz="7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41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764704"/>
            <a:ext cx="7344816" cy="6093296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6000" b="1" dirty="0">
                <a:solidFill>
                  <a:srgbClr val="000000"/>
                </a:solidFill>
              </a:rPr>
              <a:t> </a:t>
            </a:r>
            <a:r>
              <a:rPr lang="zh-TW" altLang="en-US" sz="6000" b="1" dirty="0">
                <a:solidFill>
                  <a:srgbClr val="000000"/>
                </a:solidFill>
              </a:rPr>
              <a:t>第一學期統</a:t>
            </a:r>
            <a:r>
              <a:rPr lang="zh-TW" altLang="en-US" sz="6000" b="1" dirty="0" smtClean="0">
                <a:solidFill>
                  <a:srgbClr val="000000"/>
                </a:solidFill>
              </a:rPr>
              <a:t>測後，</a:t>
            </a:r>
            <a:endParaRPr lang="en-US" altLang="zh-TW" sz="6000" b="1" dirty="0" smtClean="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6000" b="1" dirty="0" smtClean="0">
                <a:solidFill>
                  <a:srgbClr val="000000"/>
                </a:solidFill>
              </a:rPr>
              <a:t>將</a:t>
            </a:r>
            <a:r>
              <a:rPr lang="zh-TW" altLang="en-US" sz="6000" b="1" dirty="0">
                <a:solidFill>
                  <a:srgbClr val="000000"/>
                </a:solidFill>
              </a:rPr>
              <a:t>安排中三同學進行</a:t>
            </a:r>
            <a:r>
              <a:rPr lang="zh-TW" altLang="en-US" sz="6000" b="1" dirty="0">
                <a:solidFill>
                  <a:srgbClr val="FF0000"/>
                </a:solidFill>
              </a:rPr>
              <a:t>第</a:t>
            </a:r>
            <a:r>
              <a:rPr lang="en-US" altLang="zh-TW" sz="6000" b="1" dirty="0">
                <a:solidFill>
                  <a:srgbClr val="FF0000"/>
                </a:solidFill>
              </a:rPr>
              <a:t>1</a:t>
            </a:r>
            <a:r>
              <a:rPr lang="zh-TW" altLang="en-US" sz="6000" b="1" dirty="0">
                <a:solidFill>
                  <a:srgbClr val="FF0000"/>
                </a:solidFill>
              </a:rPr>
              <a:t>次</a:t>
            </a:r>
            <a:r>
              <a:rPr lang="zh-TW" altLang="en-US" sz="6000" b="1" u="sng" dirty="0">
                <a:solidFill>
                  <a:srgbClr val="FF0000"/>
                </a:solidFill>
              </a:rPr>
              <a:t>試選</a:t>
            </a:r>
            <a:endParaRPr lang="en-US" altLang="zh-TW" sz="6000" b="1" u="sng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5100" b="1" dirty="0" smtClean="0">
                <a:solidFill>
                  <a:srgbClr val="00B0F0"/>
                </a:solidFill>
              </a:rPr>
              <a:t>正式</a:t>
            </a:r>
            <a:r>
              <a:rPr lang="zh-TW" altLang="en-US" sz="5100" b="1" dirty="0">
                <a:solidFill>
                  <a:srgbClr val="00B0F0"/>
                </a:solidFill>
              </a:rPr>
              <a:t>派表</a:t>
            </a:r>
            <a:r>
              <a:rPr lang="en-US" altLang="zh-TW" sz="5100" b="1" dirty="0">
                <a:solidFill>
                  <a:srgbClr val="00B0F0"/>
                </a:solidFill>
              </a:rPr>
              <a:t>: </a:t>
            </a:r>
            <a:r>
              <a:rPr lang="en-US" altLang="zh-TW" sz="5100" b="1" dirty="0" smtClean="0">
                <a:solidFill>
                  <a:srgbClr val="00B0F0"/>
                </a:solidFill>
              </a:rPr>
              <a:t>2025</a:t>
            </a:r>
            <a:r>
              <a:rPr lang="zh-TW" altLang="en-US" sz="5100" b="1" dirty="0" smtClean="0">
                <a:solidFill>
                  <a:srgbClr val="00B0F0"/>
                </a:solidFill>
              </a:rPr>
              <a:t>年</a:t>
            </a:r>
            <a:r>
              <a:rPr lang="en-US" altLang="zh-TW" sz="5100" b="1" dirty="0">
                <a:solidFill>
                  <a:srgbClr val="00B0F0"/>
                </a:solidFill>
              </a:rPr>
              <a:t>5</a:t>
            </a:r>
            <a:r>
              <a:rPr lang="zh-TW" altLang="en-US" sz="5100" b="1" dirty="0" smtClean="0">
                <a:solidFill>
                  <a:srgbClr val="00B0F0"/>
                </a:solidFill>
              </a:rPr>
              <a:t>月中</a:t>
            </a:r>
            <a:endParaRPr lang="zh-TW" altLang="en-US" sz="5100" b="1" dirty="0">
              <a:solidFill>
                <a:srgbClr val="00B0F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5100" b="1" dirty="0">
                <a:solidFill>
                  <a:srgbClr val="00B0F0"/>
                </a:solidFill>
              </a:rPr>
              <a:t>正式收表</a:t>
            </a:r>
            <a:r>
              <a:rPr lang="en-US" altLang="zh-TW" sz="5100" b="1" dirty="0">
                <a:solidFill>
                  <a:srgbClr val="00B0F0"/>
                </a:solidFill>
              </a:rPr>
              <a:t>: </a:t>
            </a:r>
            <a:r>
              <a:rPr lang="en-US" altLang="zh-TW" sz="5100" b="1" dirty="0" smtClean="0">
                <a:solidFill>
                  <a:srgbClr val="00B0F0"/>
                </a:solidFill>
              </a:rPr>
              <a:t>2025</a:t>
            </a:r>
            <a:r>
              <a:rPr lang="zh-TW" altLang="en-US" sz="5100" b="1" dirty="0" smtClean="0">
                <a:solidFill>
                  <a:srgbClr val="00B0F0"/>
                </a:solidFill>
              </a:rPr>
              <a:t>年</a:t>
            </a:r>
            <a:r>
              <a:rPr lang="en-US" altLang="zh-TW" sz="5100" b="1" dirty="0">
                <a:solidFill>
                  <a:srgbClr val="00B0F0"/>
                </a:solidFill>
              </a:rPr>
              <a:t>6</a:t>
            </a:r>
            <a:r>
              <a:rPr lang="zh-TW" altLang="en-US" sz="5100" b="1" dirty="0">
                <a:solidFill>
                  <a:srgbClr val="00B0F0"/>
                </a:solidFill>
              </a:rPr>
              <a:t>月</a:t>
            </a:r>
            <a:r>
              <a:rPr lang="zh-TW" altLang="en-US" sz="5100" b="1" dirty="0" smtClean="0">
                <a:solidFill>
                  <a:srgbClr val="00B0F0"/>
                </a:solidFill>
              </a:rPr>
              <a:t>初</a:t>
            </a:r>
            <a:endParaRPr lang="en-US" altLang="zh-TW" sz="5100" b="1" dirty="0" smtClean="0">
              <a:solidFill>
                <a:srgbClr val="00B0F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5100" b="1" dirty="0" smtClean="0">
                <a:solidFill>
                  <a:srgbClr val="7030A0"/>
                </a:solidFill>
              </a:rPr>
              <a:t>**</a:t>
            </a:r>
            <a:r>
              <a:rPr lang="zh-TW" altLang="en-US" sz="5100" b="1" dirty="0" smtClean="0">
                <a:solidFill>
                  <a:srgbClr val="7030A0"/>
                </a:solidFill>
              </a:rPr>
              <a:t>派完考試成績可以修改正式試選次序</a:t>
            </a:r>
            <a:r>
              <a:rPr lang="en-US" altLang="zh-TW" sz="5100" b="1" dirty="0" smtClean="0">
                <a:solidFill>
                  <a:srgbClr val="7030A0"/>
                </a:solidFill>
              </a:rPr>
              <a:t>**</a:t>
            </a:r>
            <a:endParaRPr lang="zh-TW" altLang="en-US" sz="51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18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Text Box 3"/>
          <p:cNvSpPr txBox="1">
            <a:spLocks noChangeArrowheads="1"/>
          </p:cNvSpPr>
          <p:nvPr/>
        </p:nvSpPr>
        <p:spPr bwMode="auto">
          <a:xfrm>
            <a:off x="982662" y="1196752"/>
            <a:ext cx="727280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6600" dirty="0" smtClean="0">
                <a:solidFill>
                  <a:schemeClr val="accent2"/>
                </a:solidFill>
              </a:rPr>
              <a:t>大學</a:t>
            </a:r>
            <a:r>
              <a:rPr lang="zh-TW" altLang="en-US" sz="6600" dirty="0">
                <a:solidFill>
                  <a:schemeClr val="accent2"/>
                </a:solidFill>
              </a:rPr>
              <a:t>基本入學要求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82662" y="2636912"/>
            <a:ext cx="7416824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8800" dirty="0">
                <a:solidFill>
                  <a:srgbClr val="0070C0"/>
                </a:solidFill>
              </a:rPr>
              <a:t>&lt;4</a:t>
            </a:r>
            <a:r>
              <a:rPr lang="zh-TW" altLang="en-US" sz="8800" dirty="0">
                <a:solidFill>
                  <a:srgbClr val="0070C0"/>
                </a:solidFill>
              </a:rPr>
              <a:t>科主科</a:t>
            </a:r>
            <a:r>
              <a:rPr lang="en-US" altLang="zh-TW" sz="8800" dirty="0">
                <a:solidFill>
                  <a:srgbClr val="0070C0"/>
                </a:solidFill>
              </a:rPr>
              <a:t>+2X&gt;</a:t>
            </a:r>
            <a:endParaRPr lang="zh-TW" altLang="en-US" sz="8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30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BBFBFE-DD7F-4E53-AAC0-B543D65F4F85}"/>
              </a:ext>
            </a:extLst>
          </p:cNvPr>
          <p:cNvSpPr txBox="1"/>
          <p:nvPr/>
        </p:nvSpPr>
        <p:spPr>
          <a:xfrm>
            <a:off x="1305733" y="2009380"/>
            <a:ext cx="69006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盼望</a:t>
            </a:r>
            <a:r>
              <a:rPr lang="zh-TW" altLang="en-US" sz="6000" b="1" dirty="0" smtClean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同學努力學習</a:t>
            </a:r>
            <a:r>
              <a:rPr lang="zh-TW" altLang="en-US" sz="600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，爭取較優異成績。</a:t>
            </a:r>
            <a:endParaRPr lang="en-HK" sz="6000" b="1" dirty="0">
              <a:solidFill>
                <a:srgbClr val="7030A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1499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800" dirty="0" smtClean="0"/>
              <a:t>登入學校網址</a:t>
            </a:r>
            <a:r>
              <a:rPr lang="en-US" altLang="zh-TW" sz="4800" dirty="0" smtClean="0"/>
              <a:t>,</a:t>
            </a:r>
          </a:p>
          <a:p>
            <a:pPr marL="0" indent="0" algn="ctr">
              <a:buNone/>
            </a:pPr>
            <a:r>
              <a:rPr lang="zh-TW" altLang="en-US" sz="4800" dirty="0" smtClean="0"/>
              <a:t>可以取得今天</a:t>
            </a:r>
            <a:r>
              <a:rPr lang="en-US" altLang="zh-TW" sz="4800" dirty="0" err="1" smtClean="0"/>
              <a:t>powerpoint</a:t>
            </a:r>
            <a:endParaRPr lang="en-US" altLang="zh-TW" sz="4800" dirty="0" smtClean="0"/>
          </a:p>
          <a:p>
            <a:endParaRPr lang="en-US" altLang="zh-TW" sz="4800" dirty="0" smtClean="0"/>
          </a:p>
          <a:p>
            <a:pPr marL="0" indent="0" algn="ctr">
              <a:buNone/>
            </a:pPr>
            <a:r>
              <a:rPr lang="en-US" altLang="zh-TW" sz="4800" dirty="0" smtClean="0">
                <a:solidFill>
                  <a:srgbClr val="FF0000"/>
                </a:solidFill>
                <a:hlinkClick r:id="rId2"/>
              </a:rPr>
              <a:t>www.tkp.edu.hk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73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新學制的重點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zh-TW" altLang="en-US" sz="4000" b="1" dirty="0">
                <a:solidFill>
                  <a:schemeClr val="accent2"/>
                </a:solidFill>
              </a:rPr>
              <a:t>強調能力的培養</a:t>
            </a:r>
            <a:r>
              <a:rPr lang="en-US" altLang="zh-TW" sz="4000" b="1" dirty="0">
                <a:solidFill>
                  <a:schemeClr val="accent2"/>
                </a:solidFill>
              </a:rPr>
              <a:t>:</a:t>
            </a:r>
          </a:p>
          <a:p>
            <a:pPr marL="609600" indent="-609600">
              <a:buFontTx/>
              <a:buNone/>
            </a:pPr>
            <a:r>
              <a:rPr lang="en-US" altLang="zh-TW" sz="4000" b="1" dirty="0">
                <a:solidFill>
                  <a:schemeClr val="accent2"/>
                </a:solidFill>
              </a:rPr>
              <a:t>	</a:t>
            </a:r>
            <a:r>
              <a:rPr lang="zh-TW" altLang="en-US" sz="4000" b="1" dirty="0">
                <a:solidFill>
                  <a:schemeClr val="accent2"/>
                </a:solidFill>
              </a:rPr>
              <a:t>提供有意義的經歷</a:t>
            </a:r>
            <a:r>
              <a:rPr lang="en-US" altLang="zh-TW" sz="4000" b="1" dirty="0">
                <a:solidFill>
                  <a:schemeClr val="accent2"/>
                </a:solidFill>
              </a:rPr>
              <a:t>,</a:t>
            </a:r>
            <a:r>
              <a:rPr lang="zh-TW" altLang="en-US" sz="4000" b="1" dirty="0">
                <a:solidFill>
                  <a:schemeClr val="accent2"/>
                </a:solidFill>
              </a:rPr>
              <a:t>發展潛能以面對未來</a:t>
            </a:r>
          </a:p>
          <a:p>
            <a:pPr marL="609600" indent="-609600">
              <a:buFontTx/>
              <a:buAutoNum type="arabicPeriod" startAt="2"/>
            </a:pPr>
            <a:r>
              <a:rPr lang="zh-TW" altLang="en-US" sz="4000" b="1" dirty="0">
                <a:solidFill>
                  <a:srgbClr val="002060"/>
                </a:solidFill>
              </a:rPr>
              <a:t>強調讓學生有較多的選擇</a:t>
            </a:r>
            <a:r>
              <a:rPr lang="en-US" altLang="zh-TW" sz="4000" b="1" dirty="0">
                <a:solidFill>
                  <a:srgbClr val="002060"/>
                </a:solidFill>
              </a:rPr>
              <a:t>:</a:t>
            </a:r>
          </a:p>
          <a:p>
            <a:pPr marL="609600" indent="-609600">
              <a:buFontTx/>
              <a:buNone/>
            </a:pPr>
            <a:r>
              <a:rPr lang="en-US" altLang="zh-TW" sz="4000" b="1" dirty="0">
                <a:solidFill>
                  <a:srgbClr val="002060"/>
                </a:solidFill>
              </a:rPr>
              <a:t>	</a:t>
            </a:r>
            <a:r>
              <a:rPr lang="zh-TW" altLang="en-US" sz="4000" b="1" dirty="0">
                <a:solidFill>
                  <a:srgbClr val="002060"/>
                </a:solidFill>
              </a:rPr>
              <a:t>選修科目不再以文、 理或商科班劃分</a:t>
            </a:r>
          </a:p>
        </p:txBody>
      </p:sp>
    </p:spTree>
    <p:extLst>
      <p:ext uri="{BB962C8B-B14F-4D97-AF65-F5344CB8AC3E}">
        <p14:creationId xmlns:p14="http://schemas.microsoft.com/office/powerpoint/2010/main" val="101738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AutoShape 2"/>
          <p:cNvSpPr>
            <a:spLocks noChangeArrowheads="1"/>
          </p:cNvSpPr>
          <p:nvPr/>
        </p:nvSpPr>
        <p:spPr bwMode="auto">
          <a:xfrm>
            <a:off x="0" y="2362200"/>
            <a:ext cx="3213002" cy="308302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en-US" altLang="zh-TW" sz="2800" b="1" dirty="0">
                <a:ea typeface="標楷體" pitchFamily="65" charset="-120"/>
              </a:rPr>
              <a:t>4</a:t>
            </a:r>
            <a:r>
              <a:rPr kumimoji="0" lang="zh-TW" altLang="en-US" sz="2800" b="1" dirty="0">
                <a:ea typeface="標楷體" pitchFamily="65" charset="-120"/>
              </a:rPr>
              <a:t>個</a:t>
            </a:r>
            <a:r>
              <a:rPr kumimoji="0" lang="zh-TW" altLang="en-US" sz="2800" b="1" dirty="0">
                <a:solidFill>
                  <a:srgbClr val="6600CC"/>
                </a:solidFill>
                <a:ea typeface="標楷體" pitchFamily="65" charset="-120"/>
              </a:rPr>
              <a:t>核心科目</a:t>
            </a:r>
            <a:r>
              <a:rPr kumimoji="0" lang="en-US" altLang="zh-TW" sz="2800" b="1" dirty="0">
                <a:solidFill>
                  <a:srgbClr val="6600CC"/>
                </a:solidFill>
                <a:ea typeface="標楷體" pitchFamily="65" charset="-120"/>
              </a:rPr>
              <a:t>:</a:t>
            </a:r>
            <a:r>
              <a:rPr kumimoji="0" lang="en-US" altLang="zh-TW" sz="2800" b="1" dirty="0">
                <a:ea typeface="標楷體" pitchFamily="65" charset="-120"/>
              </a:rPr>
              <a:t/>
            </a:r>
            <a:br>
              <a:rPr kumimoji="0" lang="en-US" altLang="zh-TW" sz="2800" b="1" dirty="0">
                <a:ea typeface="標楷體" pitchFamily="65" charset="-120"/>
              </a:rPr>
            </a:br>
            <a:r>
              <a:rPr kumimoji="0" lang="zh-TW" altLang="en-US" sz="2800" b="1" dirty="0">
                <a:ea typeface="標楷體" pitchFamily="65" charset="-120"/>
              </a:rPr>
              <a:t>中國語文</a:t>
            </a:r>
            <a:br>
              <a:rPr kumimoji="0" lang="zh-TW" altLang="en-US" sz="2800" b="1" dirty="0">
                <a:ea typeface="標楷體" pitchFamily="65" charset="-120"/>
              </a:rPr>
            </a:br>
            <a:r>
              <a:rPr kumimoji="0" lang="zh-TW" altLang="en-US" sz="2800" b="1" dirty="0">
                <a:ea typeface="標楷體" pitchFamily="65" charset="-120"/>
              </a:rPr>
              <a:t>英國語文</a:t>
            </a:r>
            <a:br>
              <a:rPr kumimoji="0" lang="zh-TW" altLang="en-US" sz="2800" b="1" dirty="0">
                <a:ea typeface="標楷體" pitchFamily="65" charset="-120"/>
              </a:rPr>
            </a:br>
            <a:r>
              <a:rPr kumimoji="0" lang="zh-TW" altLang="en-US" sz="4800" b="1" dirty="0">
                <a:ea typeface="標楷體" pitchFamily="65" charset="-120"/>
              </a:rPr>
              <a:t>數學</a:t>
            </a:r>
            <a:r>
              <a:rPr lang="en-US" altLang="zh-TW" sz="4800" b="1" dirty="0">
                <a:solidFill>
                  <a:srgbClr val="00B050"/>
                </a:solidFill>
                <a:ea typeface="標楷體" pitchFamily="65" charset="-120"/>
              </a:rPr>
              <a:t>/ M2*</a:t>
            </a:r>
            <a:r>
              <a:rPr kumimoji="0" lang="en-US" altLang="zh-TW" sz="4800" b="1" dirty="0">
                <a:solidFill>
                  <a:srgbClr val="00B050"/>
                </a:solidFill>
                <a:ea typeface="標楷體" pitchFamily="65" charset="-120"/>
              </a:rPr>
              <a:t/>
            </a:r>
            <a:br>
              <a:rPr kumimoji="0" lang="en-US" altLang="zh-TW" sz="4800" b="1" dirty="0">
                <a:solidFill>
                  <a:srgbClr val="00B050"/>
                </a:solidFill>
                <a:ea typeface="標楷體" pitchFamily="65" charset="-120"/>
              </a:rPr>
            </a:br>
            <a:r>
              <a:rPr lang="zh-TW" altLang="en-US" sz="2800" b="1" dirty="0">
                <a:ea typeface="標楷體" pitchFamily="65" charset="-120"/>
              </a:rPr>
              <a:t>公民與社會發展科</a:t>
            </a:r>
            <a:endParaRPr kumimoji="0" lang="zh-TW" altLang="en-US" sz="2800" b="1" dirty="0">
              <a:ea typeface="標楷體" pitchFamily="65" charset="-120"/>
            </a:endParaRPr>
          </a:p>
        </p:txBody>
      </p:sp>
      <p:sp>
        <p:nvSpPr>
          <p:cNvPr id="160771" name="AutoShape 3"/>
          <p:cNvSpPr>
            <a:spLocks noChangeArrowheads="1"/>
          </p:cNvSpPr>
          <p:nvPr/>
        </p:nvSpPr>
        <p:spPr bwMode="auto">
          <a:xfrm>
            <a:off x="3284314" y="3489845"/>
            <a:ext cx="388938" cy="430213"/>
          </a:xfrm>
          <a:prstGeom prst="plus">
            <a:avLst>
              <a:gd name="adj" fmla="val 4277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HK" altLang="en-US"/>
          </a:p>
        </p:txBody>
      </p:sp>
      <p:sp>
        <p:nvSpPr>
          <p:cNvPr id="160772" name="AutoShape 4"/>
          <p:cNvSpPr>
            <a:spLocks noChangeArrowheads="1"/>
          </p:cNvSpPr>
          <p:nvPr/>
        </p:nvSpPr>
        <p:spPr bwMode="auto">
          <a:xfrm>
            <a:off x="3707904" y="2286000"/>
            <a:ext cx="2121794" cy="315922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pPr eaLnBrk="0" hangingPunct="0"/>
            <a:endParaRPr kumimoji="0" lang="en-US" altLang="zh-TW" sz="2600" b="1" dirty="0">
              <a:ea typeface="標楷體" pitchFamily="65" charset="-120"/>
            </a:endParaRPr>
          </a:p>
          <a:p>
            <a:pPr eaLnBrk="0" hangingPunct="0"/>
            <a:r>
              <a:rPr kumimoji="0" lang="en-US" altLang="zh-TW" sz="2600" b="1" dirty="0">
                <a:ea typeface="標楷體" pitchFamily="65" charset="-120"/>
              </a:rPr>
              <a:t>    </a:t>
            </a:r>
            <a:r>
              <a:rPr kumimoji="0" lang="en-US" altLang="zh-TW" sz="2800" b="1" dirty="0">
                <a:ea typeface="標楷體" pitchFamily="65" charset="-120"/>
              </a:rPr>
              <a:t>2</a:t>
            </a:r>
            <a:r>
              <a:rPr kumimoji="0" lang="zh-TW" altLang="en-US" sz="2800" b="1" dirty="0">
                <a:ea typeface="標楷體" pitchFamily="65" charset="-120"/>
              </a:rPr>
              <a:t>個或</a:t>
            </a:r>
            <a:r>
              <a:rPr kumimoji="0" lang="en-US" altLang="zh-TW" sz="2800" b="1" dirty="0">
                <a:ea typeface="標楷體" pitchFamily="65" charset="-120"/>
              </a:rPr>
              <a:t>3</a:t>
            </a:r>
            <a:r>
              <a:rPr kumimoji="0" lang="zh-TW" altLang="en-US" sz="2800" b="1" dirty="0">
                <a:ea typeface="標楷體" pitchFamily="65" charset="-120"/>
              </a:rPr>
              <a:t>個</a:t>
            </a:r>
          </a:p>
          <a:p>
            <a:pPr eaLnBrk="0" hangingPunct="0"/>
            <a:r>
              <a:rPr lang="zh-TW" altLang="en-US" sz="2800" b="1" dirty="0"/>
              <a:t>   選修科目 </a:t>
            </a:r>
            <a:endParaRPr lang="en-US" altLang="zh-TW" sz="2800" b="1" dirty="0"/>
          </a:p>
          <a:p>
            <a:pPr eaLnBrk="0" hangingPunct="0"/>
            <a:endParaRPr lang="en-US" altLang="zh-TW" sz="2800" b="1" dirty="0"/>
          </a:p>
          <a:p>
            <a:pPr eaLnBrk="0" hangingPunct="0"/>
            <a:r>
              <a:rPr lang="en-US" altLang="zh-TW" sz="4000" b="1" dirty="0"/>
              <a:t>(2X</a:t>
            </a:r>
            <a:r>
              <a:rPr lang="zh-TW" altLang="en-US" sz="4000" b="1" dirty="0"/>
              <a:t>或</a:t>
            </a:r>
            <a:r>
              <a:rPr lang="en-US" altLang="zh-TW" sz="4000" b="1" dirty="0"/>
              <a:t>3X)</a:t>
            </a:r>
          </a:p>
        </p:txBody>
      </p:sp>
      <p:sp>
        <p:nvSpPr>
          <p:cNvPr id="160773" name="AutoShape 5"/>
          <p:cNvSpPr>
            <a:spLocks noChangeArrowheads="1"/>
          </p:cNvSpPr>
          <p:nvPr/>
        </p:nvSpPr>
        <p:spPr bwMode="auto">
          <a:xfrm>
            <a:off x="6324600" y="2209800"/>
            <a:ext cx="2665413" cy="323542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D3A7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kumimoji="0" lang="zh-TW" altLang="en-US" sz="2400" b="1" dirty="0">
                <a:solidFill>
                  <a:srgbClr val="6600CC"/>
                </a:solidFill>
                <a:ea typeface="標楷體" pitchFamily="65" charset="-120"/>
              </a:rPr>
              <a:t>其他學習經歷</a:t>
            </a:r>
          </a:p>
          <a:p>
            <a:pPr algn="ctr" eaLnBrk="0" hangingPunct="0"/>
            <a:r>
              <a:rPr kumimoji="0" lang="en-US" altLang="zh-TW" sz="2400" b="1" dirty="0">
                <a:solidFill>
                  <a:srgbClr val="6600CC"/>
                </a:solidFill>
                <a:ea typeface="標楷體" pitchFamily="65" charset="-120"/>
              </a:rPr>
              <a:t>(OLE)</a:t>
            </a:r>
          </a:p>
          <a:p>
            <a:pPr algn="ctr" eaLnBrk="0" hangingPunct="0"/>
            <a:r>
              <a:rPr kumimoji="0" lang="zh-TW" altLang="en-US" sz="2400" b="1" dirty="0">
                <a:ea typeface="標楷體" pitchFamily="65" charset="-120"/>
              </a:rPr>
              <a:t>包括 </a:t>
            </a:r>
          </a:p>
          <a:p>
            <a:pPr eaLnBrk="0" hangingPunct="0"/>
            <a:r>
              <a:rPr kumimoji="0" lang="en-US" altLang="zh-TW" sz="2400" b="1" dirty="0">
                <a:ea typeface="標楷體" pitchFamily="65" charset="-120"/>
              </a:rPr>
              <a:t>1.</a:t>
            </a:r>
            <a:r>
              <a:rPr kumimoji="0" lang="zh-TW" altLang="en-US" sz="2400" b="1" dirty="0">
                <a:ea typeface="標楷體" pitchFamily="65" charset="-120"/>
              </a:rPr>
              <a:t>德育及公民教育</a:t>
            </a:r>
          </a:p>
          <a:p>
            <a:pPr eaLnBrk="0" hangingPunct="0"/>
            <a:r>
              <a:rPr kumimoji="0" lang="en-US" altLang="zh-TW" sz="2400" b="1" dirty="0">
                <a:ea typeface="標楷體" pitchFamily="65" charset="-120"/>
              </a:rPr>
              <a:t>2.</a:t>
            </a:r>
            <a:r>
              <a:rPr kumimoji="0" lang="zh-TW" altLang="en-US" sz="2400" b="1" dirty="0">
                <a:ea typeface="標楷體" pitchFamily="65" charset="-120"/>
              </a:rPr>
              <a:t>社會服務</a:t>
            </a:r>
          </a:p>
          <a:p>
            <a:pPr eaLnBrk="0" hangingPunct="0"/>
            <a:r>
              <a:rPr kumimoji="0" lang="en-US" altLang="zh-TW" sz="2400" b="1" dirty="0">
                <a:ea typeface="標楷體" pitchFamily="65" charset="-120"/>
              </a:rPr>
              <a:t>3.</a:t>
            </a:r>
            <a:r>
              <a:rPr kumimoji="0" lang="zh-TW" altLang="en-US" sz="2400" b="1" dirty="0">
                <a:ea typeface="標楷體" pitchFamily="65" charset="-120"/>
              </a:rPr>
              <a:t>體育發展</a:t>
            </a:r>
          </a:p>
          <a:p>
            <a:pPr eaLnBrk="0" hangingPunct="0"/>
            <a:r>
              <a:rPr kumimoji="0" lang="en-US" altLang="zh-TW" sz="2400" b="1" dirty="0">
                <a:ea typeface="標楷體" pitchFamily="65" charset="-120"/>
              </a:rPr>
              <a:t>4.</a:t>
            </a:r>
            <a:r>
              <a:rPr kumimoji="0" lang="zh-TW" altLang="en-US" sz="2400" b="1" dirty="0">
                <a:ea typeface="標楷體" pitchFamily="65" charset="-120"/>
              </a:rPr>
              <a:t>藝術發展</a:t>
            </a:r>
          </a:p>
          <a:p>
            <a:pPr eaLnBrk="0" hangingPunct="0"/>
            <a:r>
              <a:rPr kumimoji="0" lang="en-US" altLang="zh-TW" sz="2400" b="1" dirty="0">
                <a:ea typeface="標楷體" pitchFamily="65" charset="-120"/>
              </a:rPr>
              <a:t>5.</a:t>
            </a:r>
            <a:r>
              <a:rPr kumimoji="0" lang="zh-TW" altLang="en-US" sz="2400" b="1" dirty="0">
                <a:ea typeface="標楷體" pitchFamily="65" charset="-120"/>
              </a:rPr>
              <a:t>工作有關的經驗</a:t>
            </a:r>
            <a:endParaRPr kumimoji="0" lang="zh-TW" altLang="en-US" sz="2400" b="1" dirty="0">
              <a:latin typeface="Microsoft Sans Serif" pitchFamily="34" charset="0"/>
              <a:ea typeface="標楷體" pitchFamily="65" charset="-120"/>
            </a:endParaRPr>
          </a:p>
        </p:txBody>
      </p:sp>
      <p:sp>
        <p:nvSpPr>
          <p:cNvPr id="160774" name="AutoShape 6"/>
          <p:cNvSpPr>
            <a:spLocks noChangeArrowheads="1"/>
          </p:cNvSpPr>
          <p:nvPr/>
        </p:nvSpPr>
        <p:spPr bwMode="auto">
          <a:xfrm>
            <a:off x="5865019" y="3485405"/>
            <a:ext cx="388938" cy="430213"/>
          </a:xfrm>
          <a:prstGeom prst="plus">
            <a:avLst>
              <a:gd name="adj" fmla="val 4277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HK" altLang="en-US"/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900113" y="188913"/>
            <a:ext cx="7391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CFF99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r>
              <a:rPr lang="zh-TW" altLang="en-US" sz="4500" b="1">
                <a:ea typeface="標楷體" pitchFamily="65" charset="-120"/>
              </a:rPr>
              <a:t>新</a:t>
            </a:r>
            <a:r>
              <a:rPr lang="zh-TW" altLang="en-US" sz="4500" b="1">
                <a:latin typeface="標楷體" pitchFamily="65" charset="-120"/>
                <a:ea typeface="標楷體" pitchFamily="65" charset="-120"/>
              </a:rPr>
              <a:t>高中</a:t>
            </a:r>
            <a:r>
              <a:rPr lang="zh-TW" altLang="en-US" sz="4500" b="1">
                <a:ea typeface="標楷體" pitchFamily="65" charset="-120"/>
              </a:rPr>
              <a:t>課程</a:t>
            </a:r>
            <a:endParaRPr lang="zh-TW" altLang="en-US" sz="450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1839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8A75B5-B88D-434D-BAA2-3F459797D62C}"/>
              </a:ext>
            </a:extLst>
          </p:cNvPr>
          <p:cNvSpPr txBox="1"/>
          <p:nvPr/>
        </p:nvSpPr>
        <p:spPr>
          <a:xfrm>
            <a:off x="228583" y="476672"/>
            <a:ext cx="8915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solidFill>
                  <a:srgbClr val="7030A0"/>
                </a:solidFill>
                <a:latin typeface="Open Sans" panose="020B0604020202020204" pitchFamily="34" charset="0"/>
              </a:rPr>
              <a:t>數學延伸</a:t>
            </a:r>
            <a:r>
              <a:rPr lang="en-US" altLang="zh-TW" sz="4800" b="1" dirty="0">
                <a:solidFill>
                  <a:srgbClr val="7030A0"/>
                </a:solidFill>
                <a:latin typeface="Open Sans" panose="020B0604020202020204" pitchFamily="34" charset="0"/>
              </a:rPr>
              <a:t>2=M2  </a:t>
            </a:r>
            <a:r>
              <a:rPr lang="en-US" altLang="zh-TW" sz="4800" b="1" dirty="0">
                <a:solidFill>
                  <a:srgbClr val="7030A0"/>
                </a:solidFill>
                <a:latin typeface="Open Sans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4800" b="1" dirty="0">
                <a:solidFill>
                  <a:srgbClr val="7030A0"/>
                </a:solidFill>
                <a:latin typeface="Open Sans" panose="020B0604020202020204" pitchFamily="34" charset="0"/>
              </a:rPr>
              <a:t>代數與微積分</a:t>
            </a:r>
            <a:endParaRPr lang="en-HK" sz="4800" b="1" dirty="0">
              <a:solidFill>
                <a:srgbClr val="7030A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DA01EA-8CE8-43B1-B1E3-8EEA8BDD21F6}"/>
              </a:ext>
            </a:extLst>
          </p:cNvPr>
          <p:cNvSpPr txBox="1"/>
          <p:nvPr/>
        </p:nvSpPr>
        <p:spPr>
          <a:xfrm>
            <a:off x="0" y="1916832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rgbClr val="00B050"/>
                </a:solidFill>
                <a:latin typeface="Open Sans" panose="020B0606030504020204" pitchFamily="34" charset="0"/>
              </a:rPr>
              <a:t> </a:t>
            </a:r>
            <a:r>
              <a:rPr lang="en-HK" altLang="zh-TW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- </a:t>
            </a:r>
            <a:r>
              <a:rPr lang="zh-TW" altLang="en-US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數學歸納法基本原理</a:t>
            </a:r>
            <a:r>
              <a:rPr lang="en-US" altLang="zh-TW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	</a:t>
            </a:r>
            <a:r>
              <a:rPr lang="zh-TW" altLang="en-US" sz="3200" b="1" dirty="0">
                <a:solidFill>
                  <a:srgbClr val="00B050"/>
                </a:solidFill>
              </a:rPr>
              <a:t> </a:t>
            </a:r>
            <a:r>
              <a:rPr lang="en-US" altLang="zh-TW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- </a:t>
            </a:r>
            <a:r>
              <a:rPr lang="zh-TW" altLang="en-US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二項式定理</a:t>
            </a:r>
            <a:r>
              <a:rPr lang="zh-TW" altLang="en-US" sz="3200" b="1" dirty="0">
                <a:solidFill>
                  <a:srgbClr val="00B050"/>
                </a:solidFill>
              </a:rPr>
              <a:t/>
            </a:r>
            <a:br>
              <a:rPr lang="zh-TW" altLang="en-US" sz="3200" b="1" dirty="0">
                <a:solidFill>
                  <a:srgbClr val="00B050"/>
                </a:solidFill>
              </a:rPr>
            </a:br>
            <a:r>
              <a:rPr lang="zh-TW" altLang="en-US" sz="3200" b="1" dirty="0">
                <a:solidFill>
                  <a:srgbClr val="00B050"/>
                </a:solidFill>
              </a:rPr>
              <a:t> </a:t>
            </a:r>
            <a:r>
              <a:rPr lang="en-US" altLang="zh-TW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- </a:t>
            </a:r>
            <a:r>
              <a:rPr lang="zh-TW" altLang="en-US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三角函數</a:t>
            </a:r>
            <a:r>
              <a:rPr lang="en-US" altLang="zh-TW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			</a:t>
            </a:r>
            <a:r>
              <a:rPr lang="zh-TW" altLang="en-US" sz="3200" b="1" dirty="0">
                <a:solidFill>
                  <a:srgbClr val="00B050"/>
                </a:solidFill>
              </a:rPr>
              <a:t> </a:t>
            </a:r>
            <a:r>
              <a:rPr lang="en-US" altLang="zh-TW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- </a:t>
            </a:r>
            <a:r>
              <a:rPr lang="zh-TW" altLang="en-US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數學常數</a:t>
            </a:r>
            <a:r>
              <a:rPr lang="en-US" altLang="zh-TW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e</a:t>
            </a:r>
            <a:r>
              <a:rPr lang="zh-TW" altLang="en-US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和自然對數</a:t>
            </a:r>
            <a:endParaRPr lang="en-HK" altLang="zh-TW" sz="3200" b="1" dirty="0">
              <a:solidFill>
                <a:srgbClr val="00B050"/>
              </a:solidFill>
              <a:latin typeface="Open Sans" panose="020B0606030504020204" pitchFamily="34" charset="0"/>
            </a:endParaRPr>
          </a:p>
          <a:p>
            <a:r>
              <a:rPr lang="en-HK" altLang="zh-TW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 - </a:t>
            </a:r>
            <a:r>
              <a:rPr lang="zh-TW" altLang="en-US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微積分</a:t>
            </a:r>
            <a:r>
              <a:rPr lang="en-US" altLang="zh-TW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				 - </a:t>
            </a:r>
            <a:r>
              <a:rPr lang="zh-TW" altLang="en-US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矩陣與線性方程組</a:t>
            </a:r>
            <a:r>
              <a:rPr lang="zh-TW" altLang="en-US" sz="3200" b="1" dirty="0">
                <a:solidFill>
                  <a:srgbClr val="00B050"/>
                </a:solidFill>
              </a:rPr>
              <a:t/>
            </a:r>
            <a:br>
              <a:rPr lang="zh-TW" altLang="en-US" sz="3200" b="1" dirty="0">
                <a:solidFill>
                  <a:srgbClr val="00B050"/>
                </a:solidFill>
              </a:rPr>
            </a:br>
            <a:r>
              <a:rPr lang="zh-TW" altLang="en-US" sz="3200" b="1" dirty="0">
                <a:solidFill>
                  <a:srgbClr val="00B050"/>
                </a:solidFill>
              </a:rPr>
              <a:t> </a:t>
            </a:r>
            <a:r>
              <a:rPr lang="en-US" altLang="zh-TW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- </a:t>
            </a:r>
            <a:r>
              <a:rPr lang="zh-TW" altLang="en-US" sz="3200" b="1" dirty="0">
                <a:solidFill>
                  <a:srgbClr val="00B050"/>
                </a:solidFill>
                <a:latin typeface="Open Sans" panose="020B0606030504020204" pitchFamily="34" charset="0"/>
              </a:rPr>
              <a:t>向量</a:t>
            </a:r>
            <a:endParaRPr lang="en-HK" sz="3200" b="1" dirty="0">
              <a:solidFill>
                <a:srgbClr val="00B050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00947" y="1307669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/>
              <a:t>M2 </a:t>
            </a:r>
            <a:r>
              <a:rPr lang="zh-TW" altLang="en-US" sz="3600" b="1" dirty="0"/>
              <a:t>學習內容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228583" y="4437112"/>
            <a:ext cx="87359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solidFill>
                  <a:srgbClr val="FF0000"/>
                </a:solidFill>
              </a:rPr>
              <a:t>STEM</a:t>
            </a:r>
            <a:r>
              <a:rPr lang="zh-TW" altLang="en-US" sz="4000" dirty="0">
                <a:solidFill>
                  <a:srgbClr val="FF0000"/>
                </a:solidFill>
              </a:rPr>
              <a:t>世界中的數學 </a:t>
            </a:r>
            <a:r>
              <a:rPr lang="en-US" altLang="zh-TW" sz="4000" dirty="0">
                <a:solidFill>
                  <a:srgbClr val="FF0000"/>
                </a:solidFill>
              </a:rPr>
              <a:t>--- </a:t>
            </a:r>
            <a:r>
              <a:rPr lang="en-US" altLang="zh-TW" sz="4000" dirty="0">
                <a:solidFill>
                  <a:srgbClr val="FF0000"/>
                </a:solidFill>
                <a:hlinkClick r:id="rId2"/>
              </a:rPr>
              <a:t>M2 </a:t>
            </a:r>
            <a:r>
              <a:rPr lang="zh-TW" altLang="en-US" sz="4000" dirty="0">
                <a:solidFill>
                  <a:srgbClr val="FF0000"/>
                </a:solidFill>
                <a:hlinkClick r:id="rId2"/>
              </a:rPr>
              <a:t>介紹短片</a:t>
            </a:r>
            <a:r>
              <a:rPr lang="en-US" altLang="zh-TW" sz="4000" dirty="0">
                <a:solidFill>
                  <a:srgbClr val="FF0000"/>
                </a:solidFill>
              </a:rPr>
              <a:t>&gt;_&lt;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02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5BA6B8-934A-4A18-9766-C0A022795A56}"/>
              </a:ext>
            </a:extLst>
          </p:cNvPr>
          <p:cNvSpPr txBox="1"/>
          <p:nvPr/>
        </p:nvSpPr>
        <p:spPr>
          <a:xfrm>
            <a:off x="107504" y="1996376"/>
            <a:ext cx="892899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6000" dirty="0">
                <a:solidFill>
                  <a:srgbClr val="FF0000"/>
                </a:solidFill>
                <a:latin typeface="Verdana" panose="020B0604030504040204" pitchFamily="34" charset="0"/>
              </a:rPr>
              <a:t>工程</a:t>
            </a:r>
            <a:r>
              <a:rPr lang="zh-TW" altLang="en-US" sz="600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、</a:t>
            </a:r>
            <a:r>
              <a:rPr lang="zh-TW" altLang="en-US" sz="6000" dirty="0" smtClean="0">
                <a:solidFill>
                  <a:srgbClr val="FF0000"/>
                </a:solidFill>
                <a:latin typeface="Rubik"/>
              </a:rPr>
              <a:t>精</a:t>
            </a:r>
            <a:r>
              <a:rPr lang="zh-TW" altLang="en-US" sz="6000" dirty="0">
                <a:solidFill>
                  <a:srgbClr val="FF0000"/>
                </a:solidFill>
                <a:latin typeface="Rubik"/>
              </a:rPr>
              <a:t>算學、數學教育、風險管理科學、金融等等須要計算</a:t>
            </a:r>
            <a:r>
              <a:rPr lang="en-HK" altLang="zh-TW" sz="6000" dirty="0">
                <a:latin typeface="Rubik"/>
              </a:rPr>
              <a:t>M2</a:t>
            </a:r>
            <a:r>
              <a:rPr lang="zh-TW" altLang="en-US" sz="6000" dirty="0">
                <a:latin typeface="Rubik"/>
              </a:rPr>
              <a:t>成績</a:t>
            </a:r>
            <a:endParaRPr lang="en-HK" altLang="zh-TW" sz="6000" dirty="0"/>
          </a:p>
        </p:txBody>
      </p:sp>
    </p:spTree>
    <p:extLst>
      <p:ext uri="{BB962C8B-B14F-4D97-AF65-F5344CB8AC3E}">
        <p14:creationId xmlns:p14="http://schemas.microsoft.com/office/powerpoint/2010/main" val="186922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C3C4E4-588E-4D92-9222-86793E395071}"/>
              </a:ext>
            </a:extLst>
          </p:cNvPr>
          <p:cNvSpPr txBox="1"/>
          <p:nvPr/>
        </p:nvSpPr>
        <p:spPr>
          <a:xfrm>
            <a:off x="347941" y="404664"/>
            <a:ext cx="864096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950" b="1" dirty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下學年數學延伸單元</a:t>
            </a:r>
            <a:r>
              <a:rPr lang="en-HK" altLang="zh-TW" sz="4950" b="1" dirty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(M2)</a:t>
            </a:r>
            <a:r>
              <a:rPr lang="zh-TW" altLang="en-US" sz="4950" b="1" dirty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安排</a:t>
            </a:r>
            <a:endParaRPr lang="en-HK" altLang="zh-TW" sz="4950" b="1" dirty="0">
              <a:solidFill>
                <a:srgbClr val="FF00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endParaRPr lang="en-HK" sz="4950" b="1" dirty="0">
              <a:solidFill>
                <a:srgbClr val="7030A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F5C5C9-FA31-4187-9C39-714E985C837E}"/>
              </a:ext>
            </a:extLst>
          </p:cNvPr>
          <p:cNvSpPr txBox="1"/>
          <p:nvPr/>
        </p:nvSpPr>
        <p:spPr>
          <a:xfrm>
            <a:off x="539552" y="1238498"/>
            <a:ext cx="8257738" cy="4578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95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修讀要求</a:t>
            </a:r>
            <a:r>
              <a:rPr lang="en-HK" altLang="zh-TW" sz="495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: </a:t>
            </a:r>
          </a:p>
          <a:p>
            <a:r>
              <a:rPr lang="zh-TW" altLang="en-US" sz="495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因為</a:t>
            </a:r>
            <a:r>
              <a:rPr lang="en-HK" altLang="zh-TW" sz="495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M2</a:t>
            </a:r>
            <a:r>
              <a:rPr lang="zh-TW" altLang="en-US" sz="495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課程較為艱深，因此</a:t>
            </a:r>
            <a:r>
              <a:rPr lang="zh-TW" altLang="en-US" sz="4950" b="1" i="1" u="sng" dirty="0">
                <a:solidFill>
                  <a:srgbClr val="00B0F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中三數學總成績首</a:t>
            </a:r>
            <a:r>
              <a:rPr lang="en-HK" altLang="zh-TW" sz="4950" b="1" i="1" u="sng" dirty="0">
                <a:solidFill>
                  <a:srgbClr val="00B0F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10</a:t>
            </a:r>
            <a:r>
              <a:rPr lang="zh-TW" altLang="en-US" sz="4950" b="1" i="1" u="sng" dirty="0">
                <a:solidFill>
                  <a:srgbClr val="00B0F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名</a:t>
            </a:r>
            <a:r>
              <a:rPr lang="zh-TW" altLang="en-US" sz="4950" b="1" i="1" u="sng" dirty="0" smtClean="0">
                <a:solidFill>
                  <a:srgbClr val="00B0F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學生</a:t>
            </a:r>
            <a:r>
              <a:rPr lang="zh-TW" altLang="en-US" sz="4950" b="1" dirty="0" smtClean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及</a:t>
            </a:r>
            <a:r>
              <a:rPr lang="zh-TW" altLang="zh-TW" sz="4950" b="1" i="1" u="sng" dirty="0">
                <a:solidFill>
                  <a:schemeClr val="accent6">
                    <a:lumMod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全年總成績亦需在</a:t>
            </a:r>
            <a:r>
              <a:rPr lang="en-US" altLang="zh-TW" sz="4950" b="1" i="1" u="sng" dirty="0">
                <a:solidFill>
                  <a:schemeClr val="accent6">
                    <a:lumMod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50</a:t>
            </a:r>
            <a:r>
              <a:rPr lang="zh-TW" altLang="zh-TW" sz="4950" b="1" i="1" u="sng" dirty="0">
                <a:solidFill>
                  <a:schemeClr val="accent6">
                    <a:lumMod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名內</a:t>
            </a:r>
            <a:r>
              <a:rPr lang="zh-TW" altLang="en-US" sz="4950" b="1" dirty="0" smtClean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才</a:t>
            </a:r>
            <a:r>
              <a:rPr lang="zh-TW" altLang="en-US" sz="495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可以正式修讀</a:t>
            </a:r>
            <a:r>
              <a:rPr lang="en-HK" altLang="zh-TW" sz="495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.</a:t>
            </a:r>
          </a:p>
          <a:p>
            <a:r>
              <a:rPr lang="zh-TW" altLang="en-US" sz="4400" b="1" dirty="0">
                <a:solidFill>
                  <a:srgbClr val="00B05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其他有興趣同學也</a:t>
            </a:r>
            <a:r>
              <a:rPr lang="zh-TW" altLang="en-US" sz="4400" b="1" dirty="0" smtClean="0">
                <a:solidFill>
                  <a:srgbClr val="00B05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可以申請試</a:t>
            </a:r>
            <a:r>
              <a:rPr lang="zh-TW" altLang="en-US" sz="4400" b="1" dirty="0">
                <a:solidFill>
                  <a:srgbClr val="00B05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讀</a:t>
            </a:r>
            <a:endParaRPr lang="en-HK" sz="4400" b="1" dirty="0">
              <a:solidFill>
                <a:srgbClr val="00B05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942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A71DE0-EFA0-40AA-A163-D44430324818}"/>
              </a:ext>
            </a:extLst>
          </p:cNvPr>
          <p:cNvSpPr txBox="1"/>
          <p:nvPr/>
        </p:nvSpPr>
        <p:spPr>
          <a:xfrm>
            <a:off x="1219200" y="1353821"/>
            <a:ext cx="7799070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95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本學年中</a:t>
            </a:r>
            <a:r>
              <a:rPr lang="zh-TW" altLang="en-US" sz="4950" b="1" dirty="0" smtClean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三有</a:t>
            </a:r>
            <a:r>
              <a:rPr lang="en-US" altLang="zh-TW" sz="4950" b="1" dirty="0" smtClean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99</a:t>
            </a:r>
            <a:r>
              <a:rPr lang="zh-TW" altLang="en-US" sz="4950" b="1" dirty="0" smtClean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人</a:t>
            </a:r>
            <a:endParaRPr lang="en-HK" sz="4950" b="1" dirty="0">
              <a:solidFill>
                <a:srgbClr val="7030A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CEEBB8-5BF1-4D87-BCD4-110ECA5B5C3E}"/>
              </a:ext>
            </a:extLst>
          </p:cNvPr>
          <p:cNvSpPr txBox="1"/>
          <p:nvPr/>
        </p:nvSpPr>
        <p:spPr>
          <a:xfrm>
            <a:off x="179512" y="2327910"/>
            <a:ext cx="8764463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95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下學年</a:t>
            </a:r>
            <a:r>
              <a:rPr lang="en-US" altLang="zh-TW" sz="495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</a:t>
            </a:r>
            <a:r>
              <a:rPr lang="zh-TW" altLang="en-US" sz="495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班中四暫定</a:t>
            </a:r>
            <a:r>
              <a:rPr lang="zh-TW" altLang="en-US" sz="4950" b="1" dirty="0" smtClean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人數百分比</a:t>
            </a:r>
            <a:endParaRPr lang="en-HK" sz="4950" b="1" dirty="0">
              <a:solidFill>
                <a:srgbClr val="7030A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40F7E6E-9819-4DDC-9555-A31EEC9E5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518734"/>
              </p:ext>
            </p:extLst>
          </p:nvPr>
        </p:nvGraphicFramePr>
        <p:xfrm>
          <a:off x="1102995" y="3290570"/>
          <a:ext cx="6938012" cy="1725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4503">
                  <a:extLst>
                    <a:ext uri="{9D8B030D-6E8A-4147-A177-3AD203B41FA5}">
                      <a16:colId xmlns:a16="http://schemas.microsoft.com/office/drawing/2014/main" val="3085901903"/>
                    </a:ext>
                  </a:extLst>
                </a:gridCol>
                <a:gridCol w="1734503">
                  <a:extLst>
                    <a:ext uri="{9D8B030D-6E8A-4147-A177-3AD203B41FA5}">
                      <a16:colId xmlns:a16="http://schemas.microsoft.com/office/drawing/2014/main" val="661237240"/>
                    </a:ext>
                  </a:extLst>
                </a:gridCol>
                <a:gridCol w="1734503">
                  <a:extLst>
                    <a:ext uri="{9D8B030D-6E8A-4147-A177-3AD203B41FA5}">
                      <a16:colId xmlns:a16="http://schemas.microsoft.com/office/drawing/2014/main" val="4025414721"/>
                    </a:ext>
                  </a:extLst>
                </a:gridCol>
                <a:gridCol w="1734503">
                  <a:extLst>
                    <a:ext uri="{9D8B030D-6E8A-4147-A177-3AD203B41FA5}">
                      <a16:colId xmlns:a16="http://schemas.microsoft.com/office/drawing/2014/main" val="2764286336"/>
                    </a:ext>
                  </a:extLst>
                </a:gridCol>
              </a:tblGrid>
              <a:tr h="862965">
                <a:tc>
                  <a:txBody>
                    <a:bodyPr/>
                    <a:lstStyle/>
                    <a:p>
                      <a:pPr algn="ctr"/>
                      <a:r>
                        <a:rPr lang="en-HK" sz="4500" dirty="0">
                          <a:solidFill>
                            <a:srgbClr val="7030A0"/>
                          </a:solidFill>
                        </a:rPr>
                        <a:t>4A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sz="4500" dirty="0">
                          <a:solidFill>
                            <a:srgbClr val="7030A0"/>
                          </a:solidFill>
                        </a:rPr>
                        <a:t>4B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sz="4500" dirty="0">
                          <a:solidFill>
                            <a:srgbClr val="7030A0"/>
                          </a:solidFill>
                        </a:rPr>
                        <a:t>4C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sz="4500" dirty="0">
                          <a:solidFill>
                            <a:srgbClr val="7030A0"/>
                          </a:solidFill>
                        </a:rPr>
                        <a:t>4D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164087"/>
                  </a:ext>
                </a:extLst>
              </a:tr>
              <a:tr h="862965">
                <a:tc>
                  <a:txBody>
                    <a:bodyPr/>
                    <a:lstStyle/>
                    <a:p>
                      <a:pPr algn="ctr"/>
                      <a:r>
                        <a:rPr lang="en-HK" sz="5000" b="1" dirty="0" smtClean="0">
                          <a:solidFill>
                            <a:srgbClr val="00B050"/>
                          </a:solidFill>
                        </a:rPr>
                        <a:t>30%</a:t>
                      </a:r>
                      <a:endParaRPr lang="en-HK" sz="50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altLang="zh-TW" sz="5000" b="1" dirty="0" smtClean="0">
                          <a:solidFill>
                            <a:srgbClr val="00B050"/>
                          </a:solidFill>
                        </a:rPr>
                        <a:t>30%</a:t>
                      </a:r>
                      <a:endParaRPr lang="en-HK" altLang="zh-TW" sz="50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altLang="zh-TW" sz="5000" b="1" dirty="0" smtClean="0">
                          <a:solidFill>
                            <a:srgbClr val="00B050"/>
                          </a:solidFill>
                        </a:rPr>
                        <a:t>20%</a:t>
                      </a:r>
                      <a:endParaRPr lang="en-HK" altLang="zh-TW" sz="50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altLang="zh-TW" sz="5000" b="1" dirty="0" smtClean="0">
                          <a:solidFill>
                            <a:srgbClr val="00B050"/>
                          </a:solidFill>
                        </a:rPr>
                        <a:t>20%</a:t>
                      </a:r>
                      <a:endParaRPr lang="en-HK" altLang="zh-TW" sz="50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779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38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86D2BB-48E3-4C8E-A55D-497F09F4ADFF}"/>
              </a:ext>
            </a:extLst>
          </p:cNvPr>
          <p:cNvSpPr txBox="1"/>
          <p:nvPr/>
        </p:nvSpPr>
        <p:spPr>
          <a:xfrm>
            <a:off x="539552" y="1384301"/>
            <a:ext cx="818153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950" b="1" dirty="0" smtClean="0">
                <a:solidFill>
                  <a:srgbClr val="00B0F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假設</a:t>
            </a:r>
            <a:r>
              <a:rPr lang="zh-TW" altLang="en-US" sz="4950" b="1" dirty="0" smtClean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下學年</a:t>
            </a:r>
            <a:r>
              <a:rPr lang="en-HK" altLang="zh-TW" sz="4950" b="1" dirty="0" smtClean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4A</a:t>
            </a:r>
            <a:r>
              <a:rPr lang="zh-TW" altLang="en-US" sz="4950" b="1" dirty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共有</a:t>
            </a:r>
            <a:r>
              <a:rPr lang="en-HK" altLang="zh-TW" sz="4950" b="1" dirty="0" smtClean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33</a:t>
            </a:r>
            <a:r>
              <a:rPr lang="zh-TW" altLang="en-US" sz="4950" b="1" dirty="0" smtClean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個</a:t>
            </a:r>
            <a:r>
              <a:rPr lang="zh-TW" altLang="en-US" sz="4950" b="1" dirty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學額</a:t>
            </a:r>
            <a:endParaRPr lang="en-HK" sz="4950" b="1" dirty="0">
              <a:solidFill>
                <a:srgbClr val="FF00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B7F3F6-C408-4C98-AC7C-37844A04B615}"/>
              </a:ext>
            </a:extLst>
          </p:cNvPr>
          <p:cNvSpPr txBox="1"/>
          <p:nvPr/>
        </p:nvSpPr>
        <p:spPr>
          <a:xfrm>
            <a:off x="800100" y="2496821"/>
            <a:ext cx="7799070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altLang="zh-TW" sz="4950" b="1" dirty="0">
                <a:solidFill>
                  <a:srgbClr val="00B05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*</a:t>
            </a:r>
            <a:r>
              <a:rPr lang="zh-TW" altLang="en-US" sz="4950" b="1" dirty="0">
                <a:solidFill>
                  <a:srgbClr val="00B05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其中</a:t>
            </a:r>
            <a:r>
              <a:rPr lang="en-HK" altLang="zh-TW" sz="4950" b="1" dirty="0">
                <a:solidFill>
                  <a:srgbClr val="00B05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10</a:t>
            </a:r>
            <a:r>
              <a:rPr lang="zh-TW" altLang="en-US" sz="4950" b="1" dirty="0">
                <a:solidFill>
                  <a:srgbClr val="00B05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個學額可修</a:t>
            </a:r>
            <a:r>
              <a:rPr lang="en-HK" altLang="zh-TW" sz="4950" b="1" dirty="0">
                <a:solidFill>
                  <a:srgbClr val="00B05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M2*</a:t>
            </a:r>
            <a:endParaRPr lang="en-HK" sz="4950" b="1" dirty="0">
              <a:solidFill>
                <a:srgbClr val="00B05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7237E0-9994-4E21-A66C-56F7CDA79E37}"/>
              </a:ext>
            </a:extLst>
          </p:cNvPr>
          <p:cNvSpPr txBox="1"/>
          <p:nvPr/>
        </p:nvSpPr>
        <p:spPr>
          <a:xfrm>
            <a:off x="800100" y="3609341"/>
            <a:ext cx="779907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95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餘下</a:t>
            </a:r>
            <a:r>
              <a:rPr lang="en-HK" altLang="zh-TW" sz="495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4A </a:t>
            </a:r>
            <a:r>
              <a:rPr lang="en-HK" altLang="zh-TW" sz="4950" b="1" dirty="0" smtClean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23</a:t>
            </a:r>
            <a:r>
              <a:rPr lang="zh-TW" altLang="en-US" sz="4950" b="1" dirty="0" smtClean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學</a:t>
            </a:r>
            <a:r>
              <a:rPr lang="zh-TW" altLang="en-US" sz="495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額計算餘下全年總成績最好的</a:t>
            </a:r>
            <a:r>
              <a:rPr lang="en-HK" altLang="zh-TW" sz="4950" b="1" dirty="0" smtClean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23</a:t>
            </a:r>
            <a:r>
              <a:rPr lang="zh-TW" altLang="en-US" sz="4950" b="1" dirty="0" smtClean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位</a:t>
            </a:r>
            <a:r>
              <a:rPr lang="zh-TW" altLang="en-US" sz="495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同學。</a:t>
            </a:r>
            <a:endParaRPr lang="en-HK" sz="4950" b="1" dirty="0">
              <a:solidFill>
                <a:srgbClr val="7030A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7989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10415</TotalTime>
  <Words>572</Words>
  <Application>Microsoft Office PowerPoint</Application>
  <PresentationFormat>如螢幕大小 (4:3)</PresentationFormat>
  <Paragraphs>132</Paragraphs>
  <Slides>18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9" baseType="lpstr">
      <vt:lpstr>Microsoft JhengHei UI</vt:lpstr>
      <vt:lpstr>Open Sans</vt:lpstr>
      <vt:lpstr>Rubik</vt:lpstr>
      <vt:lpstr>新細明體</vt:lpstr>
      <vt:lpstr>標楷體</vt:lpstr>
      <vt:lpstr>Arial</vt:lpstr>
      <vt:lpstr>Calibri</vt:lpstr>
      <vt:lpstr>Microsoft Sans Serif</vt:lpstr>
      <vt:lpstr>Verdana</vt:lpstr>
      <vt:lpstr>Wingdings</vt:lpstr>
      <vt:lpstr>Office 佈景主題</vt:lpstr>
      <vt:lpstr>今日程序</vt:lpstr>
      <vt:lpstr>PowerPoint 簡報</vt:lpstr>
      <vt:lpstr>新學制的重點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統測及考試後 F3同學都會進行試選  試選結果獲得後會通知家長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CHEUNG Pui-fan, Resand (張珮芬)</dc:creator>
  <cp:lastModifiedBy>CHEUNG Lit-tung (張烈通)</cp:lastModifiedBy>
  <cp:revision>150</cp:revision>
  <dcterms:created xsi:type="dcterms:W3CDTF">2012-09-20T02:23:47Z</dcterms:created>
  <dcterms:modified xsi:type="dcterms:W3CDTF">2024-11-08T00:32:44Z</dcterms:modified>
</cp:coreProperties>
</file>